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PT Sans Narrow"/>
      <p:regular r:id="rId46"/>
      <p:bold r:id="rId47"/>
    </p:embeddedFont>
    <p:embeddedFont>
      <p:font typeface="Open Sans Medium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E6E89B-4540-466A-A355-769171108724}">
  <a:tblStyle styleId="{EEE6E89B-4540-466A-A355-769171108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PTSansNarrow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Medium-regular.fntdata"/><Relationship Id="rId47" Type="http://schemas.openxmlformats.org/officeDocument/2006/relationships/font" Target="fonts/PTSansNarrow-bold.fntdata"/><Relationship Id="rId49" Type="http://schemas.openxmlformats.org/officeDocument/2006/relationships/font" Target="fonts/OpenSans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Medium-boldItalic.fntdata"/><Relationship Id="rId50" Type="http://schemas.openxmlformats.org/officeDocument/2006/relationships/font" Target="fonts/OpenSansMedium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5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54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b3823a9e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b3823a9e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9fef0d2b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9fef0d2b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9fef0d2b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9fef0d2b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9fef0d2b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9fef0d2b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a1c0ee0a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a1c0ee0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0126cd5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0126cd5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0126cd5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0126cd5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0126cd5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0126cd5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8913f58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8913f58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8913f580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8913f580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b3823a9e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b3823a9e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8913f580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98913f580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8913f580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8913f580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a1c0ee0a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a1c0ee0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b3823a9e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b3823a9e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a1c0ee0a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a1c0ee0a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0126cd50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90126cd5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0126cd50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0126cd5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0126cd50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90126cd50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0126cd5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0126cd5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0126cd50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0126cd50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9d3fdcc7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9d3fdcc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551bc2ac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551bc2ac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0126cd50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0126cd50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0126cd5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90126cd5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0126cd50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90126cd50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90126cd50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90126cd50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0126cd50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90126cd50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633e42f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633e42f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633e42f9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633e42f9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633e42f9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9633e42f9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a5c026237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8a5c02623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bb5747e7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bb5747e7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9fef0d2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9fef0d2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5ba8018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5ba8018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551bc2ac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551bc2ac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9fef0d2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9fef0d2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b3823a9e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b3823a9e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Relationship Id="rId4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Relationship Id="rId4" Type="http://schemas.openxmlformats.org/officeDocument/2006/relationships/image" Target="../media/image2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42.png"/><Relationship Id="rId7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413700" y="1202600"/>
            <a:ext cx="8520600" cy="19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4"/>
                </a:solidFill>
              </a:rPr>
              <a:t>Що таке булінг? </a:t>
            </a:r>
            <a:br>
              <a:rPr lang="ru" sz="4800">
                <a:solidFill>
                  <a:schemeClr val="accent4"/>
                </a:solidFill>
              </a:rPr>
            </a:br>
            <a:r>
              <a:rPr lang="ru" sz="4800">
                <a:solidFill>
                  <a:schemeClr val="accent4"/>
                </a:solidFill>
              </a:rPr>
              <a:t>Як діяти у разі булінгу?</a:t>
            </a:r>
            <a:endParaRPr sz="4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267975" y="1754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b="1" lang="ru" sz="2577"/>
              <a:t>Види булінгу</a:t>
            </a:r>
            <a:endParaRPr b="1" sz="3777"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757675"/>
            <a:ext cx="8520600" cy="3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Фізичний булінг охоплює будь-який напад на тіло людини, включаючи удари, стусани, підніжки чи штовхання. Він також може поширюватися на неприйнятні жести руками, крадіжку чи ламання промов жертви.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473" y="2141375"/>
            <a:ext cx="4629226" cy="27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233125"/>
            <a:ext cx="8520600" cy="43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300"/>
              </a:spcAft>
              <a:buNone/>
            </a:pPr>
            <a:r>
              <a:rPr lang="ru" sz="2100"/>
              <a:t>Кібербулінг — це цькування, яке відбувається за допомогою електронних пристроїв, таких як комп'ютери, смартфони та планшети.</a:t>
            </a:r>
            <a:endParaRPr sz="21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25" y="1449800"/>
            <a:ext cx="3315825" cy="33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024" y="1301625"/>
            <a:ext cx="3347100" cy="353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445075"/>
            <a:ext cx="8520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/>
              <a:t>Вербальний булінг передбачає використання усних чи писемних слів для образи чи залякування жертви. Він включає обзивання, дражнилки та навіть погрози.</a:t>
            </a:r>
            <a:endParaRPr sz="24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325" y="1200851"/>
            <a:ext cx="5049425" cy="36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247700"/>
            <a:ext cx="8520600" cy="43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/>
              <a:t>Булінг через стосунки або реляційний булінг, який також називають реляційною агресією або соціальним булінгом, передбачає дії, спрямовані на те, щоб завдати шкоди репутації або стосункам жертви.  Він може включати в себе приниження жертви на людях, поширення чуток, навмисне виключення її з соціальних ситуацій або ігнорування з боку групи. На відміну від більш відкритих видів булінгу, він є особливо хитрим і підступним, оскільки передбачає соціальні </a:t>
            </a:r>
            <a:r>
              <a:rPr lang="ru" sz="1900"/>
              <a:t>маніпуляції.</a:t>
            </a:r>
            <a:endParaRPr sz="19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18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50" y="2466350"/>
            <a:ext cx="3774131" cy="25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700" y="2466350"/>
            <a:ext cx="3912951" cy="25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262275"/>
            <a:ext cx="8520600" cy="43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Сексуальний булінг — це знущання в Інтернеті або при особистій зустрічі, які включають сексуальні коментарі чи дії, зокрема сексуальні шуткування та обзивання, грубі жести, поширення сексуальних чуйок, надсилання сексуальних фотографій чи відео, а також торкання чи хапання когось без дозволу.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825" y="1782325"/>
            <a:ext cx="4436800" cy="317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525" y="0"/>
            <a:ext cx="5045649" cy="504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700"/>
            <a:ext cx="4713649" cy="471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650" y="349700"/>
            <a:ext cx="4430349" cy="471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0125"/>
            <a:ext cx="4451401" cy="44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400" y="590125"/>
            <a:ext cx="4692600" cy="445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latin typeface="Open Sans"/>
                <a:ea typeface="Open Sans"/>
                <a:cs typeface="Open Sans"/>
                <a:sym typeface="Open Sans"/>
              </a:rPr>
              <a:t>Опитувальник Д. Олвеуса «Булінг»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u="sng"/>
              <a:t>Мета:</a:t>
            </a:r>
            <a:r>
              <a:rPr lang="ru"/>
              <a:t> Виявлення поширеності та специфіки булінгу в освітньому середовищі.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u="sng"/>
              <a:t>Опис:</a:t>
            </a:r>
            <a:r>
              <a:rPr lang="ru"/>
              <a:t> Вимірює два окремі аспекти: прояви буллінгу і схильність до нього.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Прямий активний буллінг</a:t>
            </a:r>
            <a:r>
              <a:rPr lang="ru"/>
              <a:t> - прояви фізичної (навмисні поштовхи, удари, стусани, побої, завдання інших тілесних ушкоджень, крадіжка або псування речей, образливі жести) і вербальної (образи, загрози, залякування) агресії;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Непрямий активний булінг</a:t>
            </a:r>
            <a:r>
              <a:rPr lang="ru"/>
              <a:t> – прояви ізоляції (соціальної депривації): плітки, змови, бойкоти, ігнорування прохань;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Прямий пасивний буллінг (віктимізація)</a:t>
            </a:r>
            <a:r>
              <a:rPr lang="ru"/>
              <a:t> - схильність до фізичної та вербальної агресії;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Непряма віктимізація (непрямий пасивний буллінг)</a:t>
            </a:r>
            <a:r>
              <a:rPr lang="ru"/>
              <a:t> - схильність до соціальної депривації.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296175"/>
            <a:ext cx="8520600" cy="42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Пропонуються варіанти відповіді, за які потім надаються бали: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ніколи не було – 0 балів;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було раз чи два – 1 бал;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буває іноді – 2 бали;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буває раз на тиждень – 3 бали;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буває кілька разів на тиждень – 4 бали.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u="sng"/>
              <a:t>Інструкція:</a:t>
            </a:r>
            <a:r>
              <a:rPr lang="ru"/>
              <a:t> Уважно прочитайте твердження, виберіть варіант відповіді та позначте його будь-яким знаком: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ru" sz="3600">
                <a:solidFill>
                  <a:srgbClr val="77397A"/>
                </a:solidFill>
              </a:rPr>
              <a:t>Вправа “Асоціації”</a:t>
            </a:r>
            <a:endParaRPr b="1" sz="3600">
              <a:solidFill>
                <a:srgbClr val="77397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Мета :  </a:t>
            </a:r>
            <a:r>
              <a:rPr lang="ru"/>
              <a:t>виявити зв’язок асоціацій і особистого досвіду учасників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Хід роботи </a:t>
            </a:r>
            <a:r>
              <a:rPr lang="ru"/>
              <a:t>: лектор малює великими літерами слово ”Булінг “ пропонує учасникам записати до нього свої асоціації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Питання до обговорення </a:t>
            </a:r>
            <a:r>
              <a:rPr lang="ru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Чи важко було знайти асоціації 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Як пов’язані асоціації з власним досвідом ?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300" y="2411475"/>
            <a:ext cx="2393650" cy="26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32"/>
          <p:cNvGraphicFramePr/>
          <p:nvPr/>
        </p:nvGraphicFramePr>
        <p:xfrm>
          <a:off x="123075" y="4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{EEE6E89B-4540-466A-A355-769171108724}</a:tableStyleId>
              </a:tblPr>
              <a:tblGrid>
                <a:gridCol w="1487100"/>
                <a:gridCol w="1487100"/>
                <a:gridCol w="1487100"/>
                <a:gridCol w="1487100"/>
                <a:gridCol w="1487100"/>
                <a:gridCol w="1487100"/>
              </a:tblGrid>
              <a:tr h="42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Ніколи не було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Було раз чи два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Буває іноді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Буває раз на тиждень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Буває кілька разів на тиждень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28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1. я когось обізвав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39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2. я з кимось спеціально не розмовляв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49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3. я завдав комусь фізичну шкоду, наприклад, штовхнув чи дарував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39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4. я поширював про когось плітки.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28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5. я погрожував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39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6. я вкрав чи зіпсував чиїсь речі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28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7. мене обзивали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39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8. про мене розповсюджували плітки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9. ніхто не хоче сидіти зі мною або проводити вільний час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28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10. у мене вкрали речі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39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11. мені завдали фізичної шкоди (вдарили, штовхнули)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2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12. ніхто не говорить зі мною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28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/>
                        <a:t>13. мені загрожували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390100"/>
            <a:ext cx="85206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ru" sz="1525">
                <a:solidFill>
                  <a:schemeClr val="accent1"/>
                </a:solidFill>
              </a:rPr>
              <a:t>Ключ до опитувальника:</a:t>
            </a:r>
            <a:endParaRPr b="1" sz="1525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- активний булінг (прояв агресії):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1, 3, 5, 6 – прямий булінг, а 2 та 4 – непрямий булінг;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- для виявлення віктимізації (пасивний булінг, тобто схильність до агресії): 7, 10, 11, 13 – пряма віктимізація, а 8, 9, 12 – непряма віктимізація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b="1" lang="ru" sz="1525">
                <a:solidFill>
                  <a:schemeClr val="accent1"/>
                </a:solidFill>
              </a:rPr>
              <a:t>Обробка результату:</a:t>
            </a:r>
            <a:endParaRPr b="1" sz="1525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 Отримані бали групуються відповідно до ключа та підраховується кількість балів за кожною шкалою. Сума балів поділяється на кількість питань у цій шкалі.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Показник виразності проявів активного та пасивного булінгу коливається в діапазоні від 0 до 4: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0 - 1 бал – показник слабо виражений;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більше 1 бала-менше 3 балів - помірно виражений (епізодично);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1225">
                <a:latin typeface="Open Sans Medium"/>
                <a:ea typeface="Open Sans Medium"/>
                <a:cs typeface="Open Sans Medium"/>
                <a:sym typeface="Open Sans Medium"/>
              </a:rPr>
              <a:t>3 - 4 бали – яскраво виражений (регулярно, систематично)</a:t>
            </a:r>
            <a:endParaRPr sz="1225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72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240425"/>
            <a:ext cx="8520600" cy="43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При виникненні буллінгу в колективі вибудовується специфічна ієрархія, або буллінг-структура, яка є соціальною системою з фіксованими типами (ролями) учасників. Виділяють кілька ролей у процесі цькування</a:t>
            </a:r>
            <a:r>
              <a:rPr lang="ru" sz="1900"/>
              <a:t>: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АГРЕСОР/БУЛЕР (лідируючий, нападаючий в колективі)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ТІ, ХТО БЕРУТЬ УЧАСТЬ У ТРАВЛІ (наступні за поведінкою лідера, що приєдналися до цькування)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«ЖЕРТВА» (об'єкт цькування)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СВІДКИ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ЗАХИСНИКИ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250" y="2316750"/>
            <a:ext cx="3963675" cy="26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311700" y="808675"/>
            <a:ext cx="8520600" cy="37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6000"/>
              <a:t>Який вплив має булінг на його </a:t>
            </a:r>
            <a:r>
              <a:rPr lang="ru" sz="6000"/>
              <a:t>учасників</a:t>
            </a:r>
            <a:r>
              <a:rPr lang="ru" sz="6000"/>
              <a:t>?</a:t>
            </a:r>
            <a:endParaRPr sz="6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392575"/>
            <a:ext cx="8520600" cy="41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ru"/>
              <a:t>Найважчі наслідки цькування виявляються у жертви.</a:t>
            </a:r>
            <a:r>
              <a:rPr lang="ru"/>
              <a:t> Найчастіше цькування призводить до того, що жертва втрачає впевненість у собі. Також це явище може призводити до різної тяжкості психічним відхиленням, а також психосоматичним захворюванням, і може спричинити самогубство або організований напад на місце, в якому вчилася жертва. У цьому випадку важливо пояснити людині, що її цькують, і показати, як діяти в ситуації, що склалася.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ru"/>
              <a:t>Страждають свідки, отримуючи досвід безсилля</a:t>
            </a:r>
            <a:r>
              <a:rPr lang="ru"/>
              <a:t> перед владою натовпу і сорому за свою слабодушність, оскільки не наважився вступитися і підтримував цькування зі страху самому виявитися жертвою.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ru"/>
              <a:t>Досвід насильства є деструктивним і для особистості агресора. </a:t>
            </a:r>
            <a:r>
              <a:rPr lang="ru"/>
              <a:t>Цей досвід призводить до огрублення почуттів, відрізання можливостей для тонких і близьких стосунків, зрештою до деструктивних, асоціальних рис особистості. У нього руйнуються механізми формування близькості з іншими людьми, йому складніше створити довірчі та теплі стосунки з партнерами та родичами, у тому числі власними дітьми.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11700" y="303400"/>
            <a:ext cx="8520600" cy="42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600">
                <a:latin typeface="Open Sans Medium"/>
                <a:ea typeface="Open Sans Medium"/>
                <a:cs typeface="Open Sans Medium"/>
                <a:sym typeface="Open Sans Medium"/>
              </a:rPr>
              <a:t>Як зрозуміти, що дитину ображають в інтернеті?  </a:t>
            </a:r>
            <a:endParaRPr sz="36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7975"/>
            <a:ext cx="4648101" cy="464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00" y="407975"/>
            <a:ext cx="4495900" cy="464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950" y="276850"/>
            <a:ext cx="4423051" cy="47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950" y="281500"/>
            <a:ext cx="4423051" cy="47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6850"/>
            <a:ext cx="4773951" cy="477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9575"/>
            <a:ext cx="5048800" cy="47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775" y="269575"/>
            <a:ext cx="4779224" cy="477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150"/>
            <a:ext cx="4873951" cy="48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050" y="182150"/>
            <a:ext cx="4873951" cy="487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225" y="1496511"/>
            <a:ext cx="1534805" cy="113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25" y="641100"/>
            <a:ext cx="4098350" cy="42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475" y="1420718"/>
            <a:ext cx="4163000" cy="23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368425" y="225900"/>
            <a:ext cx="828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Як Ви вважаєте, що зображено на картинках?</a:t>
            </a:r>
            <a:endParaRPr b="1" sz="19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Рекомендації, як протистояти булінгу</a:t>
            </a:r>
            <a:endParaRPr/>
          </a:p>
        </p:txBody>
      </p:sp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311700" y="1152425"/>
            <a:ext cx="8520600" cy="3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Поговори з будь-ким, кому ти довіряєш.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Дій сміливо, тримай голову високо, дивись кривднику або кривдниці у вічі, навіть якщо почуваєшся невпевнено. Мова твого тіла має нести інший меседж.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Керуй своїми емоціями. Відчувати гнів та засмучуватись – нормально, але це надає більшої сили кривдникові або кривдниці.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Намагайся бути серед людей, особливо на перервах та під час обіду. Уникай відлюдних «кутків» та місць, де зазвичай відбувається цькування.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Якщо ситуація дійшла до фізичної розправи, крадіжок або пошкодження речей, звертайся до поліції.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Не застосовуй силу або булінг у відповідь. Це лише погіршить ситуацію та може призвести до більш серйозних наслідків.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- Якщо ти бачиш, що хтось інший страждає від булінгу, не мовчи. Пропонуй допомогу та клич дорослих.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1" type="body"/>
          </p:nvPr>
        </p:nvSpPr>
        <p:spPr>
          <a:xfrm>
            <a:off x="311700" y="260075"/>
            <a:ext cx="8520600" cy="43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800">
                <a:latin typeface="Open Sans Medium"/>
                <a:ea typeface="Open Sans Medium"/>
                <a:cs typeface="Open Sans Medium"/>
                <a:sym typeface="Open Sans Medium"/>
              </a:rPr>
              <a:t>Як викладачу/вчителю реагувати на ситуації булінгу?</a:t>
            </a:r>
            <a:endParaRPr sz="4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450" y="140237"/>
            <a:ext cx="4863000" cy="486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750" y="0"/>
            <a:ext cx="3356150" cy="50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100" y="0"/>
            <a:ext cx="3356150" cy="50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75" y="61950"/>
            <a:ext cx="3295425" cy="49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3500" y="-12"/>
            <a:ext cx="3295425" cy="494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925" y="36425"/>
            <a:ext cx="4983225" cy="49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Поговоримо про ментальне здоров’я</a:t>
            </a:r>
            <a:endParaRPr/>
          </a:p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ru" sz="1350">
                <a:solidFill>
                  <a:srgbClr val="444444"/>
                </a:solidFill>
                <a:highlight>
                  <a:srgbClr val="FFFFFF"/>
                </a:highlight>
              </a:rPr>
              <a:t>Щоденник подяки.</a:t>
            </a:r>
            <a:r>
              <a:rPr lang="ru" sz="1350">
                <a:solidFill>
                  <a:srgbClr val="444444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Суть практики - потрібно завести спеціальний блокнот і перед сном записувати, за що ви дякуєте вашому життю. Відзначайте 5-10 різних моментів, що протягом дня викликали цю вібрацію подяки. Це стосується не тільки чогось незвичайного і значного.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97" name="Google Shape;2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675" y="2282800"/>
            <a:ext cx="2593426" cy="259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 тебе наповнює сенсом?</a:t>
            </a:r>
            <a:endParaRPr/>
          </a:p>
        </p:txBody>
      </p:sp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25"/>
            <a:ext cx="2119076" cy="11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2649148"/>
            <a:ext cx="2119076" cy="120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0425" y="1266325"/>
            <a:ext cx="2248750" cy="22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3302" y="1266321"/>
            <a:ext cx="2561098" cy="12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4532" y="2800846"/>
            <a:ext cx="3953739" cy="21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4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Вправа "Скринька безпеки"</a:t>
            </a:r>
            <a:endParaRPr sz="24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4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 u="sng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Мета:</a:t>
            </a:r>
            <a:r>
              <a:rPr i="1" lang="ru" sz="1600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формувати в учнів </a:t>
            </a:r>
            <a:r>
              <a:rPr i="1" lang="ru" sz="1600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навичок</a:t>
            </a:r>
            <a:r>
              <a:rPr i="1" lang="ru" sz="1600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відповідальної та безпечної поведінки, спонукати підлітків до пошуку шляхів захисту у небезпечних для них ситуаціях.</a:t>
            </a:r>
            <a:endParaRPr i="1" sz="1600">
              <a:solidFill>
                <a:srgbClr val="333333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4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 u="sng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Тренер.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Завдання вправи полягає у тому, що кожен з вас повинен подумати і написати: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4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1. Як захистити себе від булінгу.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4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2. Що повинна робити дитина у ситуації булінгу.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000" y="2620450"/>
            <a:ext cx="3307800" cy="22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idx="1" type="body"/>
          </p:nvPr>
        </p:nvSpPr>
        <p:spPr>
          <a:xfrm>
            <a:off x="311700" y="947100"/>
            <a:ext cx="8520600" cy="3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6000"/>
              <a:t>Дякую за увагу!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524550"/>
            <a:ext cx="8520600" cy="40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000"/>
              <a:t>Булінг</a:t>
            </a:r>
            <a:r>
              <a:rPr lang="ru" sz="6000"/>
              <a:t> - це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851" y="597400"/>
            <a:ext cx="1658199" cy="21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122275" y="117175"/>
            <a:ext cx="385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Що таке булінг?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743100"/>
            <a:ext cx="3454800" cy="42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72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" sz="2344">
                <a:latin typeface="Times New Roman"/>
                <a:ea typeface="Times New Roman"/>
                <a:cs typeface="Times New Roman"/>
                <a:sym typeface="Times New Roman"/>
              </a:rPr>
              <a:t>Булінг”- під цим терміном мається на увазі навмисне цькування конкретної людини (дитини), що виражається в негативному впливі з боку однієї людини або групи. Така поведінка дає можливість людині самоствердитися коштом іншого, заслужити собі загальний авторитет. Проте насправді задирака приховує свою неспроможність і слабкість.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578" y="0"/>
            <a:ext cx="37230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Тест "Що мені відомо про булінг?"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37626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887"/>
              <a:t>Булінг відрізняється від сварки такими ознаками: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варіанти відповідей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систематичність (повторюваність) діяння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умисні дії (злий умисел)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владний дисбаланс між кривдником і потерпілим 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відсутнє розкаяння у кривдника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усі відповіді правильні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887"/>
              <a:t>Хто може страждати від булінгу?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тільки хлопці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тільки дівчата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тільки дорослі  </a:t>
            </a:r>
            <a:endParaRPr sz="2887"/>
          </a:p>
          <a:p>
            <a:pPr indent="-315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887"/>
              <a:t>будь-хто</a:t>
            </a:r>
            <a:endParaRPr sz="288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4204375" y="1266325"/>
            <a:ext cx="45294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3. Хто такий «булер»?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той, хто грає на музичному інструменті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той, хто зайняв перше місце в олімпіаді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той, хто безпосередньо цькує іншого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4. До кого звернутися у ситуації булінгу?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(кілька правильних відповідей)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до поліції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краще нікому не казати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до батьків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до шкільного психолога чи вчителя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подзвонити на Національну «гарячу лінію»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5. Чи існує наказання за вчинення булінгу?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так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ні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200">
                <a:highlight>
                  <a:schemeClr val="lt1"/>
                </a:highlight>
              </a:rPr>
              <a:t>Типовими ознаками булінгу (цькування) є:</a:t>
            </a:r>
            <a:endParaRPr sz="3200">
              <a:highlight>
                <a:schemeClr val="lt1"/>
              </a:highlight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систематичність (повторюваність) діяння;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наявність сторін – кривдник (булер), потерпілий (жертва булінгу), спостерігачі (за наявності);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- дії або бездіяльність кривдника, наслідком яких є заподіяння психічної та/або фізичної шкоди, приниження, страх, тривога, підпорядкування потерпілого інтересам кривдника, та/або спричинення соціальної ізоляції потерпілого.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340100"/>
            <a:ext cx="8520600" cy="4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У системі цькування вирізняють три сторони: жертви, нападники та свідки. Вплив цькування відбувається на всі три категорії. Цькування є зменшеною копією терористичного акту — у ньому є прямі та непрямі жертви, насильство та інформаційний ефект, а його мета — не лише вплив на безпосередню жертву, а й формування відповідних моделей поведінки з боку всієї групи, в тому числі свідків.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476" y="2336500"/>
            <a:ext cx="4642224" cy="261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444400"/>
            <a:ext cx="8520600" cy="4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800"/>
              <a:t>Які Ви знаєте види булінгу?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